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21"/>
  </p:notesMasterIdLst>
  <p:handoutMasterIdLst>
    <p:handoutMasterId r:id="rId22"/>
  </p:handoutMasterIdLst>
  <p:sldIdLst>
    <p:sldId id="327" r:id="rId5"/>
    <p:sldId id="330" r:id="rId6"/>
    <p:sldId id="332" r:id="rId7"/>
    <p:sldId id="298" r:id="rId8"/>
    <p:sldId id="262" r:id="rId9"/>
    <p:sldId id="263" r:id="rId10"/>
    <p:sldId id="266" r:id="rId11"/>
    <p:sldId id="265" r:id="rId12"/>
    <p:sldId id="333" r:id="rId13"/>
    <p:sldId id="334" r:id="rId14"/>
    <p:sldId id="293" r:id="rId15"/>
    <p:sldId id="335" r:id="rId16"/>
    <p:sldId id="336" r:id="rId17"/>
    <p:sldId id="337" r:id="rId18"/>
    <p:sldId id="277" r:id="rId19"/>
    <p:sldId id="329" r:id="rId2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3" d="100"/>
          <a:sy n="73" d="100"/>
        </p:scale>
        <p:origin x="1277"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liyam99/IBM-Applied-Capston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Aliya Kaldybayeva</a:t>
            </a:r>
          </a:p>
          <a:p>
            <a:r>
              <a:rPr lang="en-US" dirty="0">
                <a:solidFill>
                  <a:schemeClr val="bg2"/>
                </a:solidFill>
                <a:latin typeface="Abadi" panose="020B0604020104020204" pitchFamily="34" charset="0"/>
                <a:ea typeface="SF Pro" pitchFamily="2" charset="0"/>
                <a:cs typeface="SF Pro" pitchFamily="2" charset="0"/>
              </a:rPr>
              <a:t>27/01/23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FAE97C4A-6FC5-0051-2F96-0F600A6A17E4}"/>
              </a:ext>
            </a:extLst>
          </p:cNvPr>
          <p:cNvPicPr>
            <a:picLocks noChangeAspect="1"/>
          </p:cNvPicPr>
          <p:nvPr/>
        </p:nvPicPr>
        <p:blipFill>
          <a:blip r:embed="rId3"/>
          <a:stretch>
            <a:fillRect/>
          </a:stretch>
        </p:blipFill>
        <p:spPr>
          <a:xfrm>
            <a:off x="1432553" y="1806575"/>
            <a:ext cx="9190516" cy="4160881"/>
          </a:xfrm>
          <a:prstGeom prst="rect">
            <a:avLst/>
          </a:prstGeom>
        </p:spPr>
      </p:pic>
    </p:spTree>
    <p:extLst>
      <p:ext uri="{BB962C8B-B14F-4D97-AF65-F5344CB8AC3E}">
        <p14:creationId xmlns:p14="http://schemas.microsoft.com/office/powerpoint/2010/main" val="2278733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a:t>
            </a:r>
          </a:p>
          <a:p>
            <a:pPr lvl="1">
              <a:lnSpc>
                <a:spcPct val="100000"/>
              </a:lnSpc>
              <a:spcBef>
                <a:spcPts val="1400"/>
              </a:spcBef>
            </a:pP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best score: 0.889285714</a:t>
            </a:r>
          </a:p>
          <a:p>
            <a:pPr lvl="1">
              <a:lnSpc>
                <a:spcPct val="100000"/>
              </a:lnSpc>
              <a:spcBef>
                <a:spcPts val="1400"/>
              </a:spcBef>
            </a:pPr>
            <a:r>
              <a:rPr lang="en-US" sz="1800" dirty="0">
                <a:solidFill>
                  <a:schemeClr val="accent3">
                    <a:lumMod val="25000"/>
                  </a:schemeClr>
                </a:solidFill>
                <a:latin typeface="Abadi" panose="020B0604020104020204" pitchFamily="34" charset="0"/>
              </a:rPr>
              <a:t>Accuracy score: 0.8333333333</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(DT)</a:t>
            </a:r>
          </a:p>
        </p:txBody>
      </p:sp>
      <p:pic>
        <p:nvPicPr>
          <p:cNvPr id="6" name="Picture 5" descr="A picture containing application&#10;&#10;Description automatically generated">
            <a:extLst>
              <a:ext uri="{FF2B5EF4-FFF2-40B4-BE49-F238E27FC236}">
                <a16:creationId xmlns:a16="http://schemas.microsoft.com/office/drawing/2014/main" id="{63A15026-E223-3D29-1E0C-20162D08D4F4}"/>
              </a:ext>
            </a:extLst>
          </p:cNvPr>
          <p:cNvPicPr>
            <a:picLocks noChangeAspect="1"/>
          </p:cNvPicPr>
          <p:nvPr/>
        </p:nvPicPr>
        <p:blipFill>
          <a:blip r:embed="rId3"/>
          <a:stretch>
            <a:fillRect/>
          </a:stretch>
        </p:blipFill>
        <p:spPr>
          <a:xfrm>
            <a:off x="3705236" y="3165568"/>
            <a:ext cx="4298052" cy="3261643"/>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Logistic</a:t>
            </a:r>
          </a:p>
          <a:p>
            <a:pPr lvl="1">
              <a:lnSpc>
                <a:spcPct val="100000"/>
              </a:lnSpc>
              <a:spcBef>
                <a:spcPts val="1400"/>
              </a:spcBef>
            </a:pP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best score: 0.846428571428</a:t>
            </a:r>
          </a:p>
          <a:p>
            <a:pPr lvl="1">
              <a:lnSpc>
                <a:spcPct val="100000"/>
              </a:lnSpc>
              <a:spcBef>
                <a:spcPts val="1400"/>
              </a:spcBef>
            </a:pPr>
            <a:r>
              <a:rPr lang="en-US" sz="1800" dirty="0">
                <a:solidFill>
                  <a:schemeClr val="accent3">
                    <a:lumMod val="25000"/>
                  </a:schemeClr>
                </a:solidFill>
                <a:latin typeface="Abadi" panose="020B0604020104020204" pitchFamily="34" charset="0"/>
              </a:rPr>
              <a:t>Accuracy score: 0.8333333333</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7" name="Picture 6">
            <a:extLst>
              <a:ext uri="{FF2B5EF4-FFF2-40B4-BE49-F238E27FC236}">
                <a16:creationId xmlns:a16="http://schemas.microsoft.com/office/drawing/2014/main" id="{5E29CD11-D3A3-1423-62EC-AC4A94F397C6}"/>
              </a:ext>
            </a:extLst>
          </p:cNvPr>
          <p:cNvPicPr>
            <a:picLocks noChangeAspect="1"/>
          </p:cNvPicPr>
          <p:nvPr/>
        </p:nvPicPr>
        <p:blipFill>
          <a:blip r:embed="rId3"/>
          <a:stretch>
            <a:fillRect/>
          </a:stretch>
        </p:blipFill>
        <p:spPr>
          <a:xfrm>
            <a:off x="3863543" y="3253464"/>
            <a:ext cx="4328535" cy="3314987"/>
          </a:xfrm>
          <a:prstGeom prst="rect">
            <a:avLst/>
          </a:prstGeom>
        </p:spPr>
      </p:pic>
    </p:spTree>
    <p:extLst>
      <p:ext uri="{BB962C8B-B14F-4D97-AF65-F5344CB8AC3E}">
        <p14:creationId xmlns:p14="http://schemas.microsoft.com/office/powerpoint/2010/main" val="1007927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SVM</a:t>
            </a:r>
          </a:p>
          <a:p>
            <a:pPr lvl="1">
              <a:lnSpc>
                <a:spcPct val="100000"/>
              </a:lnSpc>
              <a:spcBef>
                <a:spcPts val="1400"/>
              </a:spcBef>
            </a:pP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best score: 0.848214285714</a:t>
            </a:r>
          </a:p>
          <a:p>
            <a:pPr lvl="1">
              <a:lnSpc>
                <a:spcPct val="100000"/>
              </a:lnSpc>
              <a:spcBef>
                <a:spcPts val="1400"/>
              </a:spcBef>
            </a:pPr>
            <a:r>
              <a:rPr lang="en-US" sz="1800" dirty="0">
                <a:solidFill>
                  <a:schemeClr val="accent3">
                    <a:lumMod val="25000"/>
                  </a:schemeClr>
                </a:solidFill>
                <a:latin typeface="Abadi" panose="020B0604020104020204" pitchFamily="34" charset="0"/>
              </a:rPr>
              <a:t>Accuracy score: 0.8333333333</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(SVM)</a:t>
            </a:r>
          </a:p>
        </p:txBody>
      </p:sp>
      <p:pic>
        <p:nvPicPr>
          <p:cNvPr id="6" name="Picture 5">
            <a:extLst>
              <a:ext uri="{FF2B5EF4-FFF2-40B4-BE49-F238E27FC236}">
                <a16:creationId xmlns:a16="http://schemas.microsoft.com/office/drawing/2014/main" id="{07D8788D-4F45-181F-36A6-A511BC323B81}"/>
              </a:ext>
            </a:extLst>
          </p:cNvPr>
          <p:cNvPicPr>
            <a:picLocks noChangeAspect="1"/>
          </p:cNvPicPr>
          <p:nvPr/>
        </p:nvPicPr>
        <p:blipFill>
          <a:blip r:embed="rId3"/>
          <a:stretch>
            <a:fillRect/>
          </a:stretch>
        </p:blipFill>
        <p:spPr>
          <a:xfrm>
            <a:off x="3871164" y="3196183"/>
            <a:ext cx="4313294" cy="3345470"/>
          </a:xfrm>
          <a:prstGeom prst="rect">
            <a:avLst/>
          </a:prstGeom>
        </p:spPr>
      </p:pic>
    </p:spTree>
    <p:extLst>
      <p:ext uri="{BB962C8B-B14F-4D97-AF65-F5344CB8AC3E}">
        <p14:creationId xmlns:p14="http://schemas.microsoft.com/office/powerpoint/2010/main" val="904575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KNN</a:t>
            </a:r>
          </a:p>
          <a:p>
            <a:pPr lvl="1">
              <a:lnSpc>
                <a:spcPct val="100000"/>
              </a:lnSpc>
              <a:spcBef>
                <a:spcPts val="1400"/>
              </a:spcBef>
            </a:pP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best score: 0.848214285714</a:t>
            </a:r>
          </a:p>
          <a:p>
            <a:pPr lvl="1">
              <a:lnSpc>
                <a:spcPct val="100000"/>
              </a:lnSpc>
              <a:spcBef>
                <a:spcPts val="1400"/>
              </a:spcBef>
            </a:pPr>
            <a:r>
              <a:rPr lang="en-US" sz="1800" dirty="0">
                <a:solidFill>
                  <a:schemeClr val="accent3">
                    <a:lumMod val="25000"/>
                  </a:schemeClr>
                </a:solidFill>
                <a:latin typeface="Abadi" panose="020B0604020104020204" pitchFamily="34" charset="0"/>
              </a:rPr>
              <a:t>Accuracy score: 0.8333333333</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(SVM)</a:t>
            </a:r>
          </a:p>
        </p:txBody>
      </p:sp>
      <p:pic>
        <p:nvPicPr>
          <p:cNvPr id="7" name="Picture 6" descr="A picture containing graphical user interface&#10;&#10;Description automatically generated">
            <a:extLst>
              <a:ext uri="{FF2B5EF4-FFF2-40B4-BE49-F238E27FC236}">
                <a16:creationId xmlns:a16="http://schemas.microsoft.com/office/drawing/2014/main" id="{7A9D9B5D-5F83-F0D2-235F-031E2042EE63}"/>
              </a:ext>
            </a:extLst>
          </p:cNvPr>
          <p:cNvPicPr>
            <a:picLocks noChangeAspect="1"/>
          </p:cNvPicPr>
          <p:nvPr/>
        </p:nvPicPr>
        <p:blipFill>
          <a:blip r:embed="rId3"/>
          <a:stretch>
            <a:fillRect/>
          </a:stretch>
        </p:blipFill>
        <p:spPr>
          <a:xfrm>
            <a:off x="3882198" y="3173189"/>
            <a:ext cx="4427604" cy="3254022"/>
          </a:xfrm>
          <a:prstGeom prst="rect">
            <a:avLst/>
          </a:prstGeom>
        </p:spPr>
      </p:pic>
    </p:spTree>
    <p:extLst>
      <p:ext uri="{BB962C8B-B14F-4D97-AF65-F5344CB8AC3E}">
        <p14:creationId xmlns:p14="http://schemas.microsoft.com/office/powerpoint/2010/main" val="3237187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The best model by ranking them through </a:t>
            </a:r>
            <a:r>
              <a:rPr lang="en-US" sz="2400" dirty="0" err="1">
                <a:solidFill>
                  <a:schemeClr val="accent3">
                    <a:lumMod val="25000"/>
                  </a:schemeClr>
                </a:solidFill>
                <a:latin typeface="Abadi" panose="020B0604020104020204" pitchFamily="34" charset="0"/>
              </a:rPr>
              <a:t>GridSearchCV</a:t>
            </a:r>
            <a:r>
              <a:rPr lang="en-US" sz="2400" dirty="0">
                <a:solidFill>
                  <a:schemeClr val="accent3">
                    <a:lumMod val="25000"/>
                  </a:schemeClr>
                </a:solidFill>
                <a:latin typeface="Abadi" panose="020B0604020104020204" pitchFamily="34" charset="0"/>
              </a:rPr>
              <a:t>:</a:t>
            </a:r>
          </a:p>
          <a:p>
            <a:pPr lvl="1">
              <a:lnSpc>
                <a:spcPct val="100000"/>
              </a:lnSpc>
              <a:spcBef>
                <a:spcPts val="1400"/>
              </a:spcBef>
            </a:pPr>
            <a:r>
              <a:rPr lang="en-US" dirty="0">
                <a:solidFill>
                  <a:schemeClr val="accent3">
                    <a:lumMod val="25000"/>
                  </a:schemeClr>
                </a:solidFill>
                <a:latin typeface="Abadi" panose="020B0604020104020204" pitchFamily="34" charset="0"/>
              </a:rPr>
              <a:t>Decision tree</a:t>
            </a:r>
          </a:p>
          <a:p>
            <a:pPr lvl="1">
              <a:lnSpc>
                <a:spcPct val="100000"/>
              </a:lnSpc>
              <a:spcBef>
                <a:spcPts val="1400"/>
              </a:spcBef>
            </a:pPr>
            <a:r>
              <a:rPr lang="en-US" dirty="0">
                <a:solidFill>
                  <a:schemeClr val="accent3">
                    <a:lumMod val="25000"/>
                  </a:schemeClr>
                </a:solidFill>
                <a:latin typeface="Abadi" panose="020B0604020104020204" pitchFamily="34" charset="0"/>
              </a:rPr>
              <a:t>KNN</a:t>
            </a:r>
          </a:p>
          <a:p>
            <a:pPr lvl="1">
              <a:lnSpc>
                <a:spcPct val="100000"/>
              </a:lnSpc>
              <a:spcBef>
                <a:spcPts val="1400"/>
              </a:spcBef>
            </a:pPr>
            <a:r>
              <a:rPr lang="en-US" dirty="0">
                <a:solidFill>
                  <a:schemeClr val="accent3">
                    <a:lumMod val="25000"/>
                  </a:schemeClr>
                </a:solidFill>
                <a:latin typeface="Abadi" panose="020B0604020104020204" pitchFamily="34" charset="0"/>
              </a:rPr>
              <a:t>SVM</a:t>
            </a:r>
          </a:p>
          <a:p>
            <a:pPr lvl="1">
              <a:lnSpc>
                <a:spcPct val="100000"/>
              </a:lnSpc>
              <a:spcBef>
                <a:spcPts val="1400"/>
              </a:spcBef>
            </a:pPr>
            <a:r>
              <a:rPr lang="en-US" dirty="0">
                <a:solidFill>
                  <a:schemeClr val="accent3">
                    <a:lumMod val="25000"/>
                  </a:schemeClr>
                </a:solidFill>
                <a:latin typeface="Abadi" panose="020B0604020104020204" pitchFamily="34" charset="0"/>
              </a:rPr>
              <a:t>Logistic</a:t>
            </a:r>
          </a:p>
          <a:p>
            <a:pPr lvl="1"/>
            <a:endParaRPr lang="en-US" dirty="0"/>
          </a:p>
          <a:p>
            <a:pPr marL="457200" lvl="1" indent="0">
              <a:buNone/>
            </a:pPr>
            <a:endParaRPr lang="en-US"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475624"/>
            <a:ext cx="9425524" cy="53823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In this project we will predict whether SpaceX Falcon 9 will land successfully. TO achieve that we will use several machine learning techniques. </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The main steps:</a:t>
            </a:r>
          </a:p>
          <a:p>
            <a:pPr lvl="1">
              <a:lnSpc>
                <a:spcPct val="120000"/>
              </a:lnSpc>
              <a:spcBef>
                <a:spcPts val="1400"/>
              </a:spcBef>
            </a:pPr>
            <a:r>
              <a:rPr lang="en-US" sz="1400" dirty="0">
                <a:solidFill>
                  <a:schemeClr val="accent3">
                    <a:lumMod val="25000"/>
                  </a:schemeClr>
                </a:solidFill>
                <a:latin typeface="Abadi"/>
              </a:rPr>
              <a:t>Data collection methodology</a:t>
            </a:r>
            <a:endParaRPr lang="ru-RU" sz="1400" dirty="0">
              <a:solidFill>
                <a:schemeClr val="accent3">
                  <a:lumMod val="25000"/>
                </a:schemeClr>
              </a:solidFill>
              <a:latin typeface="Abadi"/>
            </a:endParaRPr>
          </a:p>
          <a:p>
            <a:pPr lvl="1">
              <a:lnSpc>
                <a:spcPct val="120000"/>
              </a:lnSpc>
              <a:spcBef>
                <a:spcPts val="1400"/>
              </a:spcBef>
            </a:pPr>
            <a:r>
              <a:rPr lang="en-US" sz="1400" dirty="0">
                <a:solidFill>
                  <a:schemeClr val="accent3">
                    <a:lumMod val="25000"/>
                  </a:schemeClr>
                </a:solidFill>
                <a:latin typeface="Abadi"/>
              </a:rPr>
              <a:t>Data wrangling</a:t>
            </a:r>
            <a:endParaRPr lang="en-US" sz="1200" dirty="0">
              <a:solidFill>
                <a:schemeClr val="bg2">
                  <a:lumMod val="50000"/>
                </a:schemeClr>
              </a:solidFill>
              <a:latin typeface="Abadi"/>
            </a:endParaRPr>
          </a:p>
          <a:p>
            <a:pPr lvl="1">
              <a:lnSpc>
                <a:spcPct val="120000"/>
              </a:lnSpc>
              <a:spcBef>
                <a:spcPts val="1400"/>
              </a:spcBef>
            </a:pPr>
            <a:r>
              <a:rPr lang="en-US" sz="1400" dirty="0">
                <a:solidFill>
                  <a:schemeClr val="accent3">
                    <a:lumMod val="25000"/>
                  </a:schemeClr>
                </a:solidFill>
                <a:latin typeface="Abadi"/>
              </a:rPr>
              <a:t>Exploratory data analysis (EDA) using visualization and SQL</a:t>
            </a:r>
          </a:p>
          <a:p>
            <a:pPr lvl="1">
              <a:lnSpc>
                <a:spcPct val="120000"/>
              </a:lnSpc>
              <a:spcBef>
                <a:spcPts val="1400"/>
              </a:spcBef>
            </a:pPr>
            <a:r>
              <a:rPr lang="en-US" sz="1400" dirty="0">
                <a:solidFill>
                  <a:schemeClr val="accent3">
                    <a:lumMod val="25000"/>
                  </a:schemeClr>
                </a:solidFill>
                <a:latin typeface="Abadi"/>
              </a:rPr>
              <a:t>Interactive visual analytics using Folium and </a:t>
            </a:r>
            <a:r>
              <a:rPr lang="en-US" sz="1400" dirty="0" err="1">
                <a:solidFill>
                  <a:schemeClr val="accent3">
                    <a:lumMod val="25000"/>
                  </a:schemeClr>
                </a:solidFill>
                <a:latin typeface="Abadi"/>
              </a:rPr>
              <a:t>Plotly</a:t>
            </a:r>
            <a:r>
              <a:rPr lang="en-US" sz="1400" dirty="0">
                <a:solidFill>
                  <a:schemeClr val="accent3">
                    <a:lumMod val="25000"/>
                  </a:schemeClr>
                </a:solidFill>
                <a:latin typeface="Abadi"/>
              </a:rPr>
              <a:t> Dash</a:t>
            </a:r>
          </a:p>
          <a:p>
            <a:pPr lvl="1">
              <a:lnSpc>
                <a:spcPct val="120000"/>
              </a:lnSpc>
              <a:spcBef>
                <a:spcPts val="1400"/>
              </a:spcBef>
            </a:pPr>
            <a:r>
              <a:rPr lang="en-US" sz="1400" dirty="0">
                <a:solidFill>
                  <a:schemeClr val="accent3">
                    <a:lumMod val="25000"/>
                  </a:schemeClr>
                </a:solidFill>
                <a:latin typeface="Abadi"/>
              </a:rPr>
              <a:t>Predictive analysis using classification models</a:t>
            </a:r>
          </a:p>
          <a:p>
            <a:pPr lvl="1">
              <a:spcBef>
                <a:spcPts val="1400"/>
              </a:spcBef>
            </a:pPr>
            <a:endParaRPr lang="en-US" sz="1800" dirty="0">
              <a:solidFill>
                <a:schemeClr val="accent3">
                  <a:lumMod val="25000"/>
                </a:schemeClr>
              </a:solidFill>
              <a:latin typeface="Abadi" panose="020B0604020104020204" pitchFamily="34" charset="0"/>
            </a:endParaRP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4</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5</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4000" dirty="0">
                <a:solidFill>
                  <a:schemeClr val="accent3">
                    <a:lumMod val="25000"/>
                  </a:schemeClr>
                </a:solidFill>
                <a:latin typeface="Abadi"/>
              </a:rPr>
              <a:t>Data collection methodology</a:t>
            </a:r>
          </a:p>
          <a:p>
            <a:pPr lvl="1">
              <a:lnSpc>
                <a:spcPct val="120000"/>
              </a:lnSpc>
              <a:spcBef>
                <a:spcPts val="1400"/>
              </a:spcBef>
            </a:pPr>
            <a:r>
              <a:rPr lang="en-US" sz="4000" dirty="0" err="1">
                <a:solidFill>
                  <a:schemeClr val="accent3">
                    <a:lumMod val="25000"/>
                  </a:schemeClr>
                </a:solidFill>
                <a:latin typeface="Abadi"/>
              </a:rPr>
              <a:t>Api</a:t>
            </a:r>
            <a:r>
              <a:rPr lang="en-US" sz="4000" dirty="0">
                <a:solidFill>
                  <a:schemeClr val="accent3">
                    <a:lumMod val="25000"/>
                  </a:schemeClr>
                </a:solidFill>
                <a:latin typeface="Abadi"/>
              </a:rPr>
              <a:t>, Web scraping</a:t>
            </a:r>
            <a:endParaRPr lang="ru-RU" sz="4000" dirty="0">
              <a:solidFill>
                <a:schemeClr val="accent3">
                  <a:lumMod val="25000"/>
                </a:schemeClr>
              </a:solidFill>
              <a:latin typeface="Abadi"/>
            </a:endParaRPr>
          </a:p>
          <a:p>
            <a:pPr>
              <a:lnSpc>
                <a:spcPct val="120000"/>
              </a:lnSpc>
              <a:spcBef>
                <a:spcPts val="1400"/>
              </a:spcBef>
            </a:pPr>
            <a:r>
              <a:rPr lang="en-US" sz="4000" dirty="0">
                <a:solidFill>
                  <a:schemeClr val="accent3">
                    <a:lumMod val="25000"/>
                  </a:schemeClr>
                </a:solidFill>
                <a:latin typeface="Abadi"/>
              </a:rPr>
              <a:t>Data wrangling</a:t>
            </a:r>
          </a:p>
          <a:p>
            <a:pPr lvl="1">
              <a:lnSpc>
                <a:spcPct val="120000"/>
              </a:lnSpc>
              <a:spcBef>
                <a:spcPts val="1400"/>
              </a:spcBef>
            </a:pPr>
            <a:r>
              <a:rPr lang="en-US" sz="3200" dirty="0">
                <a:solidFill>
                  <a:schemeClr val="bg2">
                    <a:lumMod val="50000"/>
                  </a:schemeClr>
                </a:solidFill>
                <a:latin typeface="Abadi"/>
              </a:rPr>
              <a:t>Pandas, </a:t>
            </a:r>
            <a:r>
              <a:rPr lang="en-US" sz="3200" dirty="0" err="1">
                <a:solidFill>
                  <a:schemeClr val="bg2">
                    <a:lumMod val="50000"/>
                  </a:schemeClr>
                </a:solidFill>
                <a:latin typeface="Abadi"/>
              </a:rPr>
              <a:t>Numpy</a:t>
            </a:r>
            <a:r>
              <a:rPr lang="en-US" sz="3200" dirty="0">
                <a:solidFill>
                  <a:schemeClr val="bg2">
                    <a:lumMod val="50000"/>
                  </a:schemeClr>
                </a:solidFill>
                <a:latin typeface="Abadi"/>
              </a:rPr>
              <a:t> , SQL</a:t>
            </a:r>
          </a:p>
          <a:p>
            <a:pPr>
              <a:lnSpc>
                <a:spcPct val="120000"/>
              </a:lnSpc>
              <a:spcBef>
                <a:spcPts val="1400"/>
              </a:spcBef>
            </a:pPr>
            <a:r>
              <a:rPr lang="en-US" sz="4000" dirty="0">
                <a:solidFill>
                  <a:schemeClr val="accent3">
                    <a:lumMod val="25000"/>
                  </a:schemeClr>
                </a:solidFill>
                <a:latin typeface="Abadi"/>
              </a:rPr>
              <a:t>Data visualization</a:t>
            </a:r>
          </a:p>
          <a:p>
            <a:pPr lvl="1">
              <a:lnSpc>
                <a:spcPct val="120000"/>
              </a:lnSpc>
              <a:spcBef>
                <a:spcPts val="1400"/>
              </a:spcBef>
            </a:pPr>
            <a:r>
              <a:rPr lang="en-US" sz="4000" dirty="0">
                <a:solidFill>
                  <a:schemeClr val="accent3">
                    <a:lumMod val="25000"/>
                  </a:schemeClr>
                </a:solidFill>
                <a:latin typeface="Abadi"/>
              </a:rPr>
              <a:t>Matplotlib, seaborn , Folium, Dash</a:t>
            </a:r>
          </a:p>
          <a:p>
            <a:pPr>
              <a:lnSpc>
                <a:spcPct val="120000"/>
              </a:lnSpc>
              <a:spcBef>
                <a:spcPts val="1400"/>
              </a:spcBef>
            </a:pPr>
            <a:r>
              <a:rPr lang="en-US" sz="7200" dirty="0">
                <a:solidFill>
                  <a:schemeClr val="accent3">
                    <a:lumMod val="25000"/>
                  </a:schemeClr>
                </a:solidFill>
                <a:latin typeface="Abadi"/>
              </a:rPr>
              <a:t>Predictive analysis:</a:t>
            </a:r>
          </a:p>
          <a:p>
            <a:pPr lvl="1">
              <a:lnSpc>
                <a:spcPct val="120000"/>
              </a:lnSpc>
              <a:spcBef>
                <a:spcPts val="1400"/>
              </a:spcBef>
            </a:pPr>
            <a:r>
              <a:rPr lang="en-US" sz="4000" dirty="0">
                <a:solidFill>
                  <a:schemeClr val="accent3">
                    <a:lumMod val="25000"/>
                  </a:schemeClr>
                </a:solidFill>
                <a:latin typeface="Abadi"/>
              </a:rPr>
              <a:t>Logistic , KNN , SVM, Decision trees</a:t>
            </a:r>
            <a:br>
              <a:rPr lang="en-US" sz="8400" dirty="0">
                <a:solidFill>
                  <a:schemeClr val="accent3">
                    <a:lumMod val="25000"/>
                  </a:schemeClr>
                </a:solidFill>
                <a:latin typeface="Abadi"/>
              </a:rPr>
            </a:br>
            <a:endParaRPr lang="en-US" sz="8400" dirty="0">
              <a:solidFill>
                <a:schemeClr val="accent3">
                  <a:lumMod val="25000"/>
                </a:schemeClr>
              </a:solidFill>
              <a:latin typeface="Abadi"/>
            </a:endParaRPr>
          </a:p>
          <a:p>
            <a:pPr marL="457200" lvl="1" indent="0">
              <a:lnSpc>
                <a:spcPct val="120000"/>
              </a:lnSpc>
              <a:spcBef>
                <a:spcPts val="1400"/>
              </a:spcBef>
              <a:buNone/>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I had two data sources:</a:t>
            </a:r>
          </a:p>
          <a:p>
            <a:pPr lvl="1">
              <a:lnSpc>
                <a:spcPct val="100000"/>
              </a:lnSpc>
              <a:spcBef>
                <a:spcPts val="1400"/>
              </a:spcBef>
            </a:pPr>
            <a:r>
              <a:rPr lang="en-US" sz="1800" dirty="0">
                <a:solidFill>
                  <a:schemeClr val="accent3">
                    <a:lumMod val="25000"/>
                  </a:schemeClr>
                </a:solidFill>
                <a:latin typeface="Abadi" panose="020B0604020104020204" pitchFamily="34" charset="0"/>
              </a:rPr>
              <a:t>1. API (</a:t>
            </a:r>
            <a:r>
              <a:rPr lang="en-US" sz="1800" dirty="0">
                <a:solidFill>
                  <a:schemeClr val="accent3">
                    <a:lumMod val="25000"/>
                  </a:schemeClr>
                </a:solidFill>
                <a:latin typeface="Abadi" panose="020B0604020104020204" pitchFamily="34" charset="0"/>
                <a:hlinkClick r:id="rId3"/>
              </a:rPr>
              <a:t>https://api.spacexdata.com/v4/rockets/</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2. </a:t>
            </a:r>
            <a:r>
              <a:rPr lang="en-US" sz="1800" dirty="0" err="1">
                <a:solidFill>
                  <a:schemeClr val="accent3">
                    <a:lumMod val="25000"/>
                  </a:schemeClr>
                </a:solidFill>
                <a:latin typeface="Abadi" panose="020B0604020104020204" pitchFamily="34" charset="0"/>
              </a:rPr>
              <a:t>Webscraping</a:t>
            </a:r>
            <a:r>
              <a:rPr lang="en-US" sz="1800" dirty="0">
                <a:solidFill>
                  <a:schemeClr val="accent3">
                    <a:lumMod val="25000"/>
                  </a:schemeClr>
                </a:solidFill>
                <a:latin typeface="Abadi" panose="020B0604020104020204" pitchFamily="34" charset="0"/>
              </a:rPr>
              <a:t> (</a:t>
            </a:r>
            <a:r>
              <a:rPr lang="en-US" sz="1400" dirty="0">
                <a:hlinkClick r:id="rId4"/>
              </a:rPr>
              <a:t>List of Falcon 9 and Falcon Heavy launches – Wikipedia</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I used </a:t>
            </a:r>
            <a:r>
              <a:rPr lang="en-US" sz="2200" dirty="0" err="1">
                <a:solidFill>
                  <a:schemeClr val="accent3">
                    <a:lumMod val="25000"/>
                  </a:schemeClr>
                </a:solidFill>
                <a:latin typeface="Abadi" panose="020B0604020104020204" pitchFamily="34" charset="0"/>
              </a:rPr>
              <a:t>get.requests</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commands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 plotted different charts to understand the relationship of the variables with dependent variable. This was done to understand which variables are more likely to have impact on my final variable target.</a:t>
            </a:r>
          </a:p>
          <a:p>
            <a:r>
              <a:rPr lang="en-US" dirty="0"/>
              <a:t>Example of the plot. More plots can be found </a:t>
            </a:r>
            <a:r>
              <a:rPr lang="en-US" dirty="0">
                <a:hlinkClick r:id="rId3"/>
              </a:rPr>
              <a:t>here</a:t>
            </a:r>
            <a:endParaRPr lang="en-US" dirty="0"/>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descr="Chart, scatter chart&#10;&#10;Description automatically generated">
            <a:extLst>
              <a:ext uri="{FF2B5EF4-FFF2-40B4-BE49-F238E27FC236}">
                <a16:creationId xmlns:a16="http://schemas.microsoft.com/office/drawing/2014/main" id="{1979756F-D727-0723-51D4-8FF249C1B16B}"/>
              </a:ext>
            </a:extLst>
          </p:cNvPr>
          <p:cNvPicPr>
            <a:picLocks noChangeAspect="1"/>
          </p:cNvPicPr>
          <p:nvPr/>
        </p:nvPicPr>
        <p:blipFill>
          <a:blip r:embed="rId4"/>
          <a:stretch>
            <a:fillRect/>
          </a:stretch>
        </p:blipFill>
        <p:spPr>
          <a:xfrm>
            <a:off x="4232850" y="3519853"/>
            <a:ext cx="3388376" cy="2921014"/>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descr="Graphical user interface, text, application, email&#10;&#10;Description automatically generated">
            <a:extLst>
              <a:ext uri="{FF2B5EF4-FFF2-40B4-BE49-F238E27FC236}">
                <a16:creationId xmlns:a16="http://schemas.microsoft.com/office/drawing/2014/main" id="{250D13DB-852A-404A-34F1-DD0FBDEB35BB}"/>
              </a:ext>
            </a:extLst>
          </p:cNvPr>
          <p:cNvPicPr>
            <a:picLocks noChangeAspect="1"/>
          </p:cNvPicPr>
          <p:nvPr/>
        </p:nvPicPr>
        <p:blipFill>
          <a:blip r:embed="rId3"/>
          <a:stretch>
            <a:fillRect/>
          </a:stretch>
        </p:blipFill>
        <p:spPr>
          <a:xfrm>
            <a:off x="1348328" y="2008218"/>
            <a:ext cx="9495343" cy="3657917"/>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7" name="Picture 6" descr="Graphical user interface, text, application, email&#10;&#10;Description automatically generated">
            <a:extLst>
              <a:ext uri="{FF2B5EF4-FFF2-40B4-BE49-F238E27FC236}">
                <a16:creationId xmlns:a16="http://schemas.microsoft.com/office/drawing/2014/main" id="{D2882221-32AB-B562-CB70-45785BACB624}"/>
              </a:ext>
            </a:extLst>
          </p:cNvPr>
          <p:cNvPicPr>
            <a:picLocks noChangeAspect="1"/>
          </p:cNvPicPr>
          <p:nvPr/>
        </p:nvPicPr>
        <p:blipFill>
          <a:blip r:embed="rId3"/>
          <a:stretch>
            <a:fillRect/>
          </a:stretch>
        </p:blipFill>
        <p:spPr>
          <a:xfrm>
            <a:off x="1397863" y="1806575"/>
            <a:ext cx="9396274" cy="3650296"/>
          </a:xfrm>
          <a:prstGeom prst="rect">
            <a:avLst/>
          </a:prstGeom>
        </p:spPr>
      </p:pic>
    </p:spTree>
    <p:extLst>
      <p:ext uri="{BB962C8B-B14F-4D97-AF65-F5344CB8AC3E}">
        <p14:creationId xmlns:p14="http://schemas.microsoft.com/office/powerpoint/2010/main" val="389923349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221</TotalTime>
  <Words>309</Words>
  <Application>Microsoft Office PowerPoint</Application>
  <PresentationFormat>Widescreen</PresentationFormat>
  <Paragraphs>86</Paragraphs>
  <Slides>16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Aliya Kaldybayeva</cp:lastModifiedBy>
  <cp:revision>199</cp:revision>
  <dcterms:created xsi:type="dcterms:W3CDTF">2021-04-29T18:58:34Z</dcterms:created>
  <dcterms:modified xsi:type="dcterms:W3CDTF">2023-01-27T10:18:16Z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